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331E"/>
    <a:srgbClr val="1CA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23" d="100"/>
          <a:sy n="123"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22D2-3497-40C2-A56A-B848FFBF56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7AD0E6-95CF-4D78-963A-F189B730B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82AE4B-8CD7-4F16-A1E7-5E980F1943B8}"/>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5" name="Footer Placeholder 4">
            <a:extLst>
              <a:ext uri="{FF2B5EF4-FFF2-40B4-BE49-F238E27FC236}">
                <a16:creationId xmlns:a16="http://schemas.microsoft.com/office/drawing/2014/main" id="{5069831D-03E4-43A3-8D3C-6568A83DF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1DF48E-EA30-413B-91DE-69B03933B0D1}"/>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427215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37E1-D3AD-43B4-9BA9-B60FC6CC61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C168A2-ECFD-452A-A3ED-BD6F582747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33CF95-5411-4B60-AF0C-9D38770CE87A}"/>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5" name="Footer Placeholder 4">
            <a:extLst>
              <a:ext uri="{FF2B5EF4-FFF2-40B4-BE49-F238E27FC236}">
                <a16:creationId xmlns:a16="http://schemas.microsoft.com/office/drawing/2014/main" id="{CC2874B9-8A84-4F8F-97DD-AA3E5C990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63F180-A661-439F-91DD-4BA98165C8BF}"/>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403925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1C147-9D30-4794-9333-C539511416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5CB720-91F5-4774-B842-F1B809AD92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D56C85-04B2-4AE3-8721-AE4B803A0EE3}"/>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5" name="Footer Placeholder 4">
            <a:extLst>
              <a:ext uri="{FF2B5EF4-FFF2-40B4-BE49-F238E27FC236}">
                <a16:creationId xmlns:a16="http://schemas.microsoft.com/office/drawing/2014/main" id="{FEDCBBA4-617F-45EB-9EFA-84209C742D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617464-91EE-4D83-8983-0B51819A4E95}"/>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176217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387D-B9D6-46C2-85CA-49935FFC4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8E262F-3D4F-4617-8665-888EF6B543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29C52A-53A1-4C28-A5FF-B298D3918E43}"/>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5" name="Footer Placeholder 4">
            <a:extLst>
              <a:ext uri="{FF2B5EF4-FFF2-40B4-BE49-F238E27FC236}">
                <a16:creationId xmlns:a16="http://schemas.microsoft.com/office/drawing/2014/main" id="{BFDC5CE0-F008-4C76-8849-51FD6D1F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1BA5C-EEE9-42AD-86DD-23A57F98822D}"/>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200552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C98B-8B1E-43F4-AB6D-9AE041BA26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85C196-B5E9-4DED-80E4-6A113D66B1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96D2C4-F68B-4773-902E-269CFAF5619E}"/>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5" name="Footer Placeholder 4">
            <a:extLst>
              <a:ext uri="{FF2B5EF4-FFF2-40B4-BE49-F238E27FC236}">
                <a16:creationId xmlns:a16="http://schemas.microsoft.com/office/drawing/2014/main" id="{6653A2CE-6ABC-4664-8658-77097127EB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47A8D3-EBDA-4510-BFD2-11B84D9FF152}"/>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120524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6FDD-3CA0-404A-81F8-30BE7C7B8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AEFA6-218F-4B5D-A905-986FEB3396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C4CD4E-AFF3-4414-9DFF-D685B280A2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2A8B6A-FE60-40BF-8798-2E3821E5697B}"/>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6" name="Footer Placeholder 5">
            <a:extLst>
              <a:ext uri="{FF2B5EF4-FFF2-40B4-BE49-F238E27FC236}">
                <a16:creationId xmlns:a16="http://schemas.microsoft.com/office/drawing/2014/main" id="{26601920-28B9-41E3-B793-ECC4B4F4B2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3EB84-453F-4FFE-94A8-5DDDFA380B4C}"/>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144430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C539-6B59-4872-BEC8-2EE790B15F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4F770E-1E98-43F7-87FE-0BE1E5212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BF1525-8A1B-48C9-90A5-E5B726C68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91FB87-B1FD-4203-A95F-D6612DC4D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63EA58-2738-4B5D-8A4F-B75AF8D011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85007E-BE20-4A97-B686-5CBC8720B0EF}"/>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8" name="Footer Placeholder 7">
            <a:extLst>
              <a:ext uri="{FF2B5EF4-FFF2-40B4-BE49-F238E27FC236}">
                <a16:creationId xmlns:a16="http://schemas.microsoft.com/office/drawing/2014/main" id="{921DE687-7406-4A8E-A115-AE55196784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270B1B-B71D-4EE9-8D5F-8FE46524E385}"/>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56455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DB8C-1888-48CC-B627-5A66215843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16B3FC-35F1-42C3-9E7D-243DAA30A9EB}"/>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4" name="Footer Placeholder 3">
            <a:extLst>
              <a:ext uri="{FF2B5EF4-FFF2-40B4-BE49-F238E27FC236}">
                <a16:creationId xmlns:a16="http://schemas.microsoft.com/office/drawing/2014/main" id="{126DEFD0-7C7B-4D38-B9AE-0932B155B3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36D688-F274-4C71-950A-FFC3AD62A0C0}"/>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121225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161996-5CF8-40E8-9DF3-FE029A7A556F}"/>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3" name="Footer Placeholder 2">
            <a:extLst>
              <a:ext uri="{FF2B5EF4-FFF2-40B4-BE49-F238E27FC236}">
                <a16:creationId xmlns:a16="http://schemas.microsoft.com/office/drawing/2014/main" id="{2091DE58-2DE1-4D43-A27F-FAD6D35F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8A49D4-0B0C-406C-AE45-35A7E3554128}"/>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32693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9AE4-9C94-43D5-AE6E-00B6B308F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BF897D-65F6-4CB3-A177-8D401794A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9AC5DD-9293-48E8-B253-C20AEE78E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FE1249-7BF5-4ED9-B82F-A8F71E79ED5B}"/>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6" name="Footer Placeholder 5">
            <a:extLst>
              <a:ext uri="{FF2B5EF4-FFF2-40B4-BE49-F238E27FC236}">
                <a16:creationId xmlns:a16="http://schemas.microsoft.com/office/drawing/2014/main" id="{32297298-F833-4748-9A39-5B50897A6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B270C-FDFF-42B6-B97E-9F00B6897EF7}"/>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63022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E242-99A8-43E8-8E43-132F6AAC7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230403-2313-463C-84C5-B8AB59830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559BA6-F907-4773-A0B3-5077DE12A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780A0A-A020-4BFB-B7A4-1F491E8C4318}"/>
              </a:ext>
            </a:extLst>
          </p:cNvPr>
          <p:cNvSpPr>
            <a:spLocks noGrp="1"/>
          </p:cNvSpPr>
          <p:nvPr>
            <p:ph type="dt" sz="half" idx="10"/>
          </p:nvPr>
        </p:nvSpPr>
        <p:spPr/>
        <p:txBody>
          <a:bodyPr/>
          <a:lstStyle/>
          <a:p>
            <a:fld id="{7F1AB372-2AA1-481C-9900-E1973835460D}" type="datetimeFigureOut">
              <a:rPr lang="en-GB" smtClean="0"/>
              <a:t>29/10/2024</a:t>
            </a:fld>
            <a:endParaRPr lang="en-GB"/>
          </a:p>
        </p:txBody>
      </p:sp>
      <p:sp>
        <p:nvSpPr>
          <p:cNvPr id="6" name="Footer Placeholder 5">
            <a:extLst>
              <a:ext uri="{FF2B5EF4-FFF2-40B4-BE49-F238E27FC236}">
                <a16:creationId xmlns:a16="http://schemas.microsoft.com/office/drawing/2014/main" id="{5537EC65-96F2-4641-AE57-9D1B7F4796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C978C-0010-4E07-A421-D3A7DFEECBC1}"/>
              </a:ext>
            </a:extLst>
          </p:cNvPr>
          <p:cNvSpPr>
            <a:spLocks noGrp="1"/>
          </p:cNvSpPr>
          <p:nvPr>
            <p:ph type="sldNum" sz="quarter" idx="12"/>
          </p:nvPr>
        </p:nvSpPr>
        <p:spPr/>
        <p:txBody>
          <a:bodyPr/>
          <a:lstStyle/>
          <a:p>
            <a:fld id="{578F19E3-1FF7-4101-A959-37985EE74F78}" type="slidenum">
              <a:rPr lang="en-GB" smtClean="0"/>
              <a:t>‹#›</a:t>
            </a:fld>
            <a:endParaRPr lang="en-GB"/>
          </a:p>
        </p:txBody>
      </p:sp>
    </p:spTree>
    <p:extLst>
      <p:ext uri="{BB962C8B-B14F-4D97-AF65-F5344CB8AC3E}">
        <p14:creationId xmlns:p14="http://schemas.microsoft.com/office/powerpoint/2010/main" val="76086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B38A2-6C38-47E5-9CDF-BC77A1060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EC4B4D-7520-47AA-B08A-D0A2808676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B050C5-C310-4B07-AB3A-393F5E8D1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AB372-2AA1-481C-9900-E1973835460D}" type="datetimeFigureOut">
              <a:rPr lang="en-GB" smtClean="0"/>
              <a:t>29/10/2024</a:t>
            </a:fld>
            <a:endParaRPr lang="en-GB"/>
          </a:p>
        </p:txBody>
      </p:sp>
      <p:sp>
        <p:nvSpPr>
          <p:cNvPr id="5" name="Footer Placeholder 4">
            <a:extLst>
              <a:ext uri="{FF2B5EF4-FFF2-40B4-BE49-F238E27FC236}">
                <a16:creationId xmlns:a16="http://schemas.microsoft.com/office/drawing/2014/main" id="{8B00494B-6DBB-4B06-9612-C66580547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B5DB72-581B-42D7-A606-463649587E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F19E3-1FF7-4101-A959-37985EE74F78}" type="slidenum">
              <a:rPr lang="en-GB" smtClean="0"/>
              <a:t>‹#›</a:t>
            </a:fld>
            <a:endParaRPr lang="en-GB"/>
          </a:p>
        </p:txBody>
      </p:sp>
    </p:spTree>
    <p:extLst>
      <p:ext uri="{BB962C8B-B14F-4D97-AF65-F5344CB8AC3E}">
        <p14:creationId xmlns:p14="http://schemas.microsoft.com/office/powerpoint/2010/main" val="2638590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uplandsacadem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37835F-CD09-465A-A626-DA8BEB54FF54}"/>
              </a:ext>
            </a:extLst>
          </p:cNvPr>
          <p:cNvSpPr/>
          <p:nvPr/>
        </p:nvSpPr>
        <p:spPr>
          <a:xfrm>
            <a:off x="192402" y="1712244"/>
            <a:ext cx="5841369" cy="4392997"/>
          </a:xfrm>
          <a:prstGeom prst="rect">
            <a:avLst/>
          </a:prstGeom>
          <a:ln w="76200">
            <a:solidFill>
              <a:schemeClr val="accent5"/>
            </a:solidFill>
          </a:ln>
        </p:spPr>
        <p:txBody>
          <a:bodyPr wrap="square">
            <a:spAutoFit/>
          </a:bodyPr>
          <a:lstStyle/>
          <a:p>
            <a:pPr algn="ctr">
              <a:lnSpc>
                <a:spcPct val="115000"/>
              </a:lnSpc>
              <a:spcAft>
                <a:spcPts val="1000"/>
              </a:spcAft>
              <a:tabLst>
                <a:tab pos="1295400" algn="l"/>
              </a:tabLst>
            </a:pPr>
            <a:r>
              <a:rPr lang="en-GB" b="1" dirty="0">
                <a:latin typeface="Comic Sans MS" panose="030F0702030302020204" pitchFamily="66" charset="0"/>
                <a:ea typeface="Calibri" panose="020F0502020204030204" pitchFamily="34" charset="0"/>
                <a:cs typeface="Times New Roman" panose="02020603050405020304" pitchFamily="18" charset="0"/>
              </a:rPr>
              <a:t> </a:t>
            </a:r>
            <a:r>
              <a:rPr lang="en-GB" b="1" u="sng" dirty="0">
                <a:latin typeface="Comic Sans MS" panose="030F0702030302020204" pitchFamily="66" charset="0"/>
                <a:ea typeface="Calibri" panose="020F0502020204030204" pitchFamily="34" charset="0"/>
                <a:cs typeface="Times New Roman" panose="02020603050405020304" pitchFamily="18" charset="0"/>
              </a:rPr>
              <a:t>What is bullying?</a:t>
            </a:r>
          </a:p>
          <a:p>
            <a:pPr algn="ctr">
              <a:lnSpc>
                <a:spcPct val="115000"/>
              </a:lnSpc>
              <a:spcAft>
                <a:spcPts val="1000"/>
              </a:spcAft>
              <a:tabLst>
                <a:tab pos="1295400" algn="l"/>
              </a:tabLst>
            </a:pPr>
            <a:r>
              <a:rPr lang="en-GB" dirty="0">
                <a:effectLst/>
                <a:latin typeface="Comic Sans MS" panose="030F0702030302020204" pitchFamily="66" charset="0"/>
                <a:ea typeface="Calibri" panose="020F0502020204030204" pitchFamily="34" charset="0"/>
                <a:cs typeface="Times New Roman" panose="02020603050405020304" pitchFamily="18" charset="0"/>
              </a:rPr>
              <a:t>Bullying is physical or verbally aggressive behaviour that occurs several times on purpose. </a:t>
            </a:r>
            <a:r>
              <a:rPr lang="en-GB" dirty="0">
                <a:latin typeface="Comic Sans MS" panose="030F0702030302020204" pitchFamily="66" charset="0"/>
                <a:ea typeface="Calibri" panose="020F0502020204030204" pitchFamily="34" charset="0"/>
                <a:cs typeface="Times New Roman" panose="02020603050405020304" pitchFamily="18" charset="0"/>
              </a:rPr>
              <a:t>It can appear in many forms including; </a:t>
            </a:r>
          </a:p>
          <a:p>
            <a:pPr algn="l" rtl="0" fontAlgn="base">
              <a:buFont typeface="Arial" panose="020B0604020202020204" pitchFamily="34" charset="0"/>
              <a:buChar char="•"/>
            </a:pPr>
            <a:r>
              <a:rPr lang="en-GB" b="1" i="0" dirty="0">
                <a:solidFill>
                  <a:schemeClr val="accent1"/>
                </a:solidFill>
                <a:effectLst/>
                <a:latin typeface="Calibri" panose="020F0502020204030204" pitchFamily="34" charset="0"/>
              </a:rPr>
              <a:t>Emotional</a:t>
            </a:r>
            <a:r>
              <a:rPr lang="en-GB" b="0" i="0" dirty="0">
                <a:solidFill>
                  <a:schemeClr val="accent1"/>
                </a:solidFill>
                <a:effectLst/>
                <a:latin typeface="Calibri" panose="020F0502020204030204" pitchFamily="34" charset="0"/>
              </a:rPr>
              <a:t> </a:t>
            </a:r>
            <a:r>
              <a:rPr lang="en-GB" b="0" i="0" dirty="0">
                <a:solidFill>
                  <a:srgbClr val="000000"/>
                </a:solidFill>
                <a:effectLst/>
                <a:latin typeface="Calibri" panose="020F0502020204030204" pitchFamily="34" charset="0"/>
              </a:rPr>
              <a:t>- being unfriendly, excluding, tormenting (e.g. hiding books, threatening gestures) </a:t>
            </a:r>
          </a:p>
          <a:p>
            <a:pPr algn="l" rtl="0" fontAlgn="base">
              <a:buFont typeface="Arial" panose="020B0604020202020204" pitchFamily="34" charset="0"/>
              <a:buChar char="•"/>
            </a:pPr>
            <a:r>
              <a:rPr lang="en-GB" b="1" i="0" dirty="0">
                <a:solidFill>
                  <a:schemeClr val="accent2"/>
                </a:solidFill>
                <a:effectLst/>
                <a:latin typeface="Calibri" panose="020F0502020204030204" pitchFamily="34" charset="0"/>
              </a:rPr>
              <a:t>Physical</a:t>
            </a:r>
            <a:r>
              <a:rPr lang="en-GB" b="0" i="0" dirty="0">
                <a:solidFill>
                  <a:srgbClr val="000000"/>
                </a:solidFill>
                <a:effectLst/>
                <a:latin typeface="Calibri" panose="020F0502020204030204" pitchFamily="34" charset="0"/>
              </a:rPr>
              <a:t> - pushing, kicking, hitting, punching or any use of violence</a:t>
            </a:r>
            <a:r>
              <a:rPr lang="en-GB" dirty="0">
                <a:solidFill>
                  <a:srgbClr val="000000"/>
                </a:solidFill>
                <a:latin typeface="Calibri" panose="020F0502020204030204" pitchFamily="34" charset="0"/>
              </a:rPr>
              <a:t> including abuse focused on a particular characteristic (e.g. gender, race, sexuality).</a:t>
            </a:r>
            <a:endParaRPr lang="en-GB"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b="1" i="0" dirty="0">
                <a:solidFill>
                  <a:srgbClr val="B2331E"/>
                </a:solidFill>
                <a:effectLst/>
                <a:latin typeface="Calibri" panose="020F0502020204030204" pitchFamily="34" charset="0"/>
              </a:rPr>
              <a:t>Sexual</a:t>
            </a:r>
            <a:r>
              <a:rPr lang="en-GB" b="0" i="0" dirty="0">
                <a:solidFill>
                  <a:srgbClr val="000000"/>
                </a:solidFill>
                <a:effectLst/>
                <a:latin typeface="Calibri" panose="020F0502020204030204" pitchFamily="34" charset="0"/>
              </a:rPr>
              <a:t> - unwanted physical contact or sexually abusive comments. </a:t>
            </a:r>
          </a:p>
          <a:p>
            <a:pPr algn="l" rtl="0" fontAlgn="base">
              <a:buFont typeface="Arial" panose="020B0604020202020204" pitchFamily="34" charset="0"/>
              <a:buChar char="•"/>
            </a:pPr>
            <a:r>
              <a:rPr lang="en-GB" b="1" i="0" dirty="0">
                <a:solidFill>
                  <a:schemeClr val="accent1"/>
                </a:solidFill>
                <a:effectLst/>
                <a:latin typeface="Calibri" panose="020F0502020204030204" pitchFamily="34" charset="0"/>
              </a:rPr>
              <a:t>Verbal</a:t>
            </a:r>
            <a:r>
              <a:rPr lang="en-GB" b="0" i="0" dirty="0">
                <a:solidFill>
                  <a:schemeClr val="accent1"/>
                </a:solidFill>
                <a:effectLst/>
                <a:latin typeface="Calibri" panose="020F0502020204030204" pitchFamily="34" charset="0"/>
              </a:rPr>
              <a:t> </a:t>
            </a:r>
            <a:r>
              <a:rPr lang="en-GB" b="0" i="0" dirty="0">
                <a:solidFill>
                  <a:srgbClr val="000000"/>
                </a:solidFill>
                <a:effectLst/>
                <a:latin typeface="Calibri" panose="020F0502020204030204" pitchFamily="34" charset="0"/>
              </a:rPr>
              <a:t>- name-calling, sarcasm, spreading rumours, teasing. </a:t>
            </a:r>
          </a:p>
          <a:p>
            <a:pPr algn="l" rtl="0" fontAlgn="base">
              <a:buFont typeface="Arial" panose="020B0604020202020204" pitchFamily="34" charset="0"/>
              <a:buChar char="•"/>
            </a:pPr>
            <a:r>
              <a:rPr lang="en-GB" b="1" i="0" dirty="0">
                <a:solidFill>
                  <a:srgbClr val="B2331E"/>
                </a:solidFill>
                <a:effectLst/>
                <a:latin typeface="Calibri" panose="020F0502020204030204" pitchFamily="34" charset="0"/>
              </a:rPr>
              <a:t>Cyber</a:t>
            </a:r>
            <a:r>
              <a:rPr lang="en-GB" b="1" i="0" dirty="0">
                <a:solidFill>
                  <a:schemeClr val="accent2"/>
                </a:solidFill>
                <a:effectLst/>
                <a:latin typeface="Calibri" panose="020F0502020204030204" pitchFamily="34" charset="0"/>
              </a:rPr>
              <a:t> </a:t>
            </a:r>
            <a:r>
              <a:rPr lang="en-GB" b="0" i="0" dirty="0">
                <a:solidFill>
                  <a:srgbClr val="000000"/>
                </a:solidFill>
                <a:effectLst/>
                <a:latin typeface="Calibri" panose="020F0502020204030204" pitchFamily="34" charset="0"/>
              </a:rPr>
              <a:t>– Bullying online (messaging, gaming, videos).</a:t>
            </a:r>
          </a:p>
        </p:txBody>
      </p:sp>
      <p:sp>
        <p:nvSpPr>
          <p:cNvPr id="19" name="Rectangle 18">
            <a:extLst>
              <a:ext uri="{FF2B5EF4-FFF2-40B4-BE49-F238E27FC236}">
                <a16:creationId xmlns:a16="http://schemas.microsoft.com/office/drawing/2014/main" id="{DFC8A16C-FE47-4875-B900-289E86C9244F}"/>
              </a:ext>
            </a:extLst>
          </p:cNvPr>
          <p:cNvSpPr/>
          <p:nvPr/>
        </p:nvSpPr>
        <p:spPr>
          <a:xfrm>
            <a:off x="9280808" y="2512390"/>
            <a:ext cx="2629153" cy="4045916"/>
          </a:xfrm>
          <a:prstGeom prst="rect">
            <a:avLst/>
          </a:prstGeom>
          <a:ln w="76200">
            <a:solidFill>
              <a:srgbClr val="C00000"/>
            </a:solidFill>
          </a:ln>
        </p:spPr>
        <p:txBody>
          <a:bodyPr wrap="square">
            <a:spAutoFit/>
          </a:bodyPr>
          <a:lstStyle/>
          <a:p>
            <a:pPr>
              <a:lnSpc>
                <a:spcPct val="115000"/>
              </a:lnSpc>
              <a:spcAft>
                <a:spcPts val="1000"/>
              </a:spcAft>
            </a:pPr>
            <a:r>
              <a:rPr lang="en-GB" b="1" u="sng" dirty="0">
                <a:effectLst>
                  <a:outerShdw blurRad="38100" dist="19050" dir="2700000" algn="tl">
                    <a:schemeClr val="dk1">
                      <a:alpha val="40000"/>
                    </a:schemeClr>
                  </a:outerShdw>
                </a:effectLst>
                <a:latin typeface="Comic Sans MS" panose="030F0702030302020204" pitchFamily="66" charset="0"/>
                <a:ea typeface="Calibri" panose="020F0502020204030204" pitchFamily="34" charset="0"/>
                <a:cs typeface="Times New Roman" panose="02020603050405020304" pitchFamily="18" charset="0"/>
              </a:rPr>
              <a:t>Who can you tell?</a:t>
            </a:r>
            <a:endParaRPr lang="en-GB" b="1" dirty="0">
              <a:effectLst/>
              <a:latin typeface="Comic Sans MS" panose="030F0702030302020204" pitchFamily="66" charset="0"/>
              <a:ea typeface="Calibri" panose="020F0502020204030204" pitchFamily="34" charset="0"/>
              <a:cs typeface="Times New Roman" panose="02020603050405020304" pitchFamily="18" charset="0"/>
            </a:endParaRPr>
          </a:p>
          <a:p>
            <a:pPr marL="228600">
              <a:lnSpc>
                <a:spcPct val="115000"/>
              </a:lnSpc>
              <a:spcAft>
                <a:spcPts val="10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You could tell:</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Mrs Carlisle</a:t>
            </a: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Mr Buckley</a:t>
            </a: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Mrs Shaukat</a:t>
            </a: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Mr Deacon</a:t>
            </a:r>
          </a:p>
          <a:p>
            <a:pPr marL="342900" lvl="0" indent="-342900">
              <a:lnSpc>
                <a:spcPct val="115000"/>
              </a:lnSpc>
              <a:spcAft>
                <a:spcPts val="0"/>
              </a:spcAft>
              <a:buFont typeface="Symbol" panose="05050102010706020507" pitchFamily="18" charset="2"/>
              <a:buChar char=""/>
            </a:pPr>
            <a:r>
              <a:rPr lang="en-GB" sz="1600" dirty="0" smtClean="0">
                <a:latin typeface="Comic Sans MS" panose="030F0702030302020204" pitchFamily="66" charset="0"/>
                <a:ea typeface="Calibri" panose="020F0502020204030204" pitchFamily="34" charset="0"/>
                <a:cs typeface="Times New Roman" panose="02020603050405020304" pitchFamily="18" charset="0"/>
              </a:rPr>
              <a:t>Mrs Yusuf</a:t>
            </a:r>
            <a:endParaRPr lang="en-GB" sz="16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Your teacher</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Your friend</a:t>
            </a:r>
          </a:p>
          <a:p>
            <a:pPr marL="342900" lvl="0" indent="-342900">
              <a:lnSpc>
                <a:spcPct val="115000"/>
              </a:lnSpc>
              <a:spcAft>
                <a:spcPts val="0"/>
              </a:spcAft>
              <a:buFont typeface="Symbol" panose="05050102010706020507" pitchFamily="18" charset="2"/>
              <a:buChar char=""/>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Peer mentors</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Family member/carer</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Lunch time assistants </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600" dirty="0">
                <a:latin typeface="Comic Sans MS" panose="030F0702030302020204" pitchFamily="66" charset="0"/>
                <a:ea typeface="Calibri" panose="020F0502020204030204" pitchFamily="34" charset="0"/>
                <a:cs typeface="Times New Roman" panose="02020603050405020304" pitchFamily="18" charset="0"/>
              </a:rPr>
              <a:t>School Council reps</a:t>
            </a:r>
            <a:endParaRPr lang="en-GB" sz="1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B3B14FD5-85B7-40F8-AFE0-6653C6DF438C}"/>
              </a:ext>
            </a:extLst>
          </p:cNvPr>
          <p:cNvSpPr/>
          <p:nvPr/>
        </p:nvSpPr>
        <p:spPr>
          <a:xfrm>
            <a:off x="155461" y="6184964"/>
            <a:ext cx="5591595" cy="389145"/>
          </a:xfrm>
          <a:prstGeom prst="rect">
            <a:avLst/>
          </a:prstGeom>
        </p:spPr>
        <p:txBody>
          <a:bodyPr wrap="none">
            <a:spAutoFit/>
          </a:bodyPr>
          <a:lstStyle/>
          <a:p>
            <a:pPr>
              <a:lnSpc>
                <a:spcPct val="115000"/>
              </a:lnSpc>
              <a:spcAft>
                <a:spcPts val="1000"/>
              </a:spcAft>
            </a:pPr>
            <a:r>
              <a:rPr lang="en-GB" b="1" dirty="0">
                <a:latin typeface="Comic Sans MS" panose="030F0702030302020204" pitchFamily="66" charset="0"/>
                <a:ea typeface="Calibri" panose="020F0502020204030204" pitchFamily="34" charset="0"/>
                <a:cs typeface="Times New Roman" panose="02020603050405020304" pitchFamily="18" charset="0"/>
              </a:rPr>
              <a:t>Updated by the School Council September 2024</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30" name="Picture 6" descr="Uplands Junior Academy — A L.E.A.D. Academy"/>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55460" y="112257"/>
            <a:ext cx="4080608" cy="9521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D92523-FEF6-4ABC-9846-16E3D3CAF459}"/>
              </a:ext>
            </a:extLst>
          </p:cNvPr>
          <p:cNvSpPr/>
          <p:nvPr/>
        </p:nvSpPr>
        <p:spPr>
          <a:xfrm>
            <a:off x="3186981" y="226349"/>
            <a:ext cx="6189938" cy="1077218"/>
          </a:xfrm>
          <a:prstGeom prst="rect">
            <a:avLst/>
          </a:prstGeom>
        </p:spPr>
        <p:txBody>
          <a:bodyPr wrap="square">
            <a:spAutoFit/>
          </a:bodyPr>
          <a:lstStyle/>
          <a:p>
            <a:pPr algn="ctr"/>
            <a:r>
              <a:rPr lang="en-GB" sz="3200" b="1" dirty="0">
                <a:solidFill>
                  <a:schemeClr val="accent1"/>
                </a:solidFill>
                <a:latin typeface="Comic Sans MS" panose="030F0702030302020204" pitchFamily="66" charset="0"/>
              </a:rPr>
              <a:t>Child Friendly </a:t>
            </a:r>
          </a:p>
          <a:p>
            <a:pPr algn="ctr"/>
            <a:r>
              <a:rPr lang="en-GB" sz="3200" b="1" dirty="0">
                <a:solidFill>
                  <a:schemeClr val="accent6"/>
                </a:solidFill>
                <a:latin typeface="Comic Sans MS" panose="030F0702030302020204" pitchFamily="66" charset="0"/>
              </a:rPr>
              <a:t>Anti-Bullying Policy</a:t>
            </a:r>
          </a:p>
        </p:txBody>
      </p:sp>
      <p:sp>
        <p:nvSpPr>
          <p:cNvPr id="7" name="TextBox 6">
            <a:extLst>
              <a:ext uri="{FF2B5EF4-FFF2-40B4-BE49-F238E27FC236}">
                <a16:creationId xmlns:a16="http://schemas.microsoft.com/office/drawing/2014/main" id="{83026BA3-6A09-38D4-A7E7-E045C1B670F2}"/>
              </a:ext>
            </a:extLst>
          </p:cNvPr>
          <p:cNvSpPr txBox="1"/>
          <p:nvPr/>
        </p:nvSpPr>
        <p:spPr>
          <a:xfrm>
            <a:off x="74327" y="1075513"/>
            <a:ext cx="4080608" cy="307777"/>
          </a:xfrm>
          <a:prstGeom prst="rect">
            <a:avLst/>
          </a:prstGeom>
          <a:noFill/>
        </p:spPr>
        <p:txBody>
          <a:bodyPr wrap="square" rtlCol="0">
            <a:spAutoFit/>
          </a:bodyPr>
          <a:lstStyle/>
          <a:p>
            <a:r>
              <a:rPr lang="en-US" sz="1400" b="1" dirty="0"/>
              <a:t>A Community that lives, learns and laughs together.</a:t>
            </a:r>
            <a:endParaRPr lang="en-GB" sz="1400" b="1" dirty="0"/>
          </a:p>
        </p:txBody>
      </p:sp>
      <p:sp>
        <p:nvSpPr>
          <p:cNvPr id="9" name="TextBox 8">
            <a:extLst>
              <a:ext uri="{FF2B5EF4-FFF2-40B4-BE49-F238E27FC236}">
                <a16:creationId xmlns:a16="http://schemas.microsoft.com/office/drawing/2014/main" id="{C08C780C-9B3A-B96A-412C-5698FC761C17}"/>
              </a:ext>
            </a:extLst>
          </p:cNvPr>
          <p:cNvSpPr txBox="1"/>
          <p:nvPr/>
        </p:nvSpPr>
        <p:spPr>
          <a:xfrm>
            <a:off x="6202562" y="1611471"/>
            <a:ext cx="2909455" cy="2923877"/>
          </a:xfrm>
          <a:prstGeom prst="rect">
            <a:avLst/>
          </a:prstGeom>
          <a:noFill/>
          <a:ln w="76200">
            <a:solidFill>
              <a:schemeClr val="accent2"/>
            </a:solidFill>
          </a:ln>
        </p:spPr>
        <p:txBody>
          <a:bodyPr wrap="square" rtlCol="0">
            <a:spAutoFit/>
          </a:bodyPr>
          <a:lstStyle/>
          <a:p>
            <a:r>
              <a:rPr lang="en-GB" b="1" u="sng" dirty="0">
                <a:latin typeface="Comic Sans MS" panose="030F0702030302020204" pitchFamily="66" charset="0"/>
              </a:rPr>
              <a:t>What should you do?</a:t>
            </a:r>
          </a:p>
          <a:p>
            <a:r>
              <a:rPr lang="en-GB" dirty="0">
                <a:latin typeface="Comic Sans MS" panose="030F0702030302020204" pitchFamily="66" charset="0"/>
              </a:rPr>
              <a:t>If you are being bullied or see someone being bullied, you must…</a:t>
            </a:r>
          </a:p>
          <a:p>
            <a:r>
              <a:rPr lang="en-GB" sz="2800" b="1" dirty="0">
                <a:solidFill>
                  <a:srgbClr val="FF0000"/>
                </a:solidFill>
                <a:latin typeface="Comic Sans MS" panose="030F0702030302020204" pitchFamily="66" charset="0"/>
              </a:rPr>
              <a:t>S</a:t>
            </a:r>
            <a:r>
              <a:rPr lang="en-GB" sz="2800" dirty="0">
                <a:latin typeface="Comic Sans MS" panose="030F0702030302020204" pitchFamily="66" charset="0"/>
              </a:rPr>
              <a:t>tart</a:t>
            </a:r>
          </a:p>
          <a:p>
            <a:r>
              <a:rPr lang="en-GB" sz="2800" b="1" dirty="0">
                <a:solidFill>
                  <a:srgbClr val="FF0000"/>
                </a:solidFill>
                <a:latin typeface="Comic Sans MS" panose="030F0702030302020204" pitchFamily="66" charset="0"/>
              </a:rPr>
              <a:t>T</a:t>
            </a:r>
            <a:r>
              <a:rPr lang="en-GB" sz="2800" dirty="0">
                <a:latin typeface="Comic Sans MS" panose="030F0702030302020204" pitchFamily="66" charset="0"/>
              </a:rPr>
              <a:t>elling</a:t>
            </a:r>
          </a:p>
          <a:p>
            <a:r>
              <a:rPr lang="en-GB" sz="2800" b="1" dirty="0">
                <a:solidFill>
                  <a:srgbClr val="FF0000"/>
                </a:solidFill>
                <a:latin typeface="Comic Sans MS" panose="030F0702030302020204" pitchFamily="66" charset="0"/>
              </a:rPr>
              <a:t>O</a:t>
            </a:r>
            <a:r>
              <a:rPr lang="en-GB" sz="2800" dirty="0">
                <a:latin typeface="Comic Sans MS" panose="030F0702030302020204" pitchFamily="66" charset="0"/>
              </a:rPr>
              <a:t>ther </a:t>
            </a:r>
          </a:p>
          <a:p>
            <a:r>
              <a:rPr lang="en-GB" sz="2800" b="1" dirty="0">
                <a:solidFill>
                  <a:srgbClr val="FF0000"/>
                </a:solidFill>
                <a:latin typeface="Comic Sans MS" panose="030F0702030302020204" pitchFamily="66" charset="0"/>
              </a:rPr>
              <a:t>P</a:t>
            </a:r>
            <a:r>
              <a:rPr lang="en-GB" sz="2800" dirty="0">
                <a:latin typeface="Comic Sans MS" panose="030F0702030302020204" pitchFamily="66" charset="0"/>
              </a:rPr>
              <a:t>eople</a:t>
            </a:r>
          </a:p>
        </p:txBody>
      </p:sp>
      <p:pic>
        <p:nvPicPr>
          <p:cNvPr id="21" name="Picture 20">
            <a:extLst>
              <a:ext uri="{FF2B5EF4-FFF2-40B4-BE49-F238E27FC236}">
                <a16:creationId xmlns:a16="http://schemas.microsoft.com/office/drawing/2014/main" id="{15FFD9D7-A6E4-32CF-F442-177829509551}"/>
              </a:ext>
            </a:extLst>
          </p:cNvPr>
          <p:cNvPicPr>
            <a:picLocks noChangeAspect="1"/>
          </p:cNvPicPr>
          <p:nvPr/>
        </p:nvPicPr>
        <p:blipFill>
          <a:blip r:embed="rId3"/>
          <a:srcRect l="17977" t="3465" r="18880" b="21138"/>
          <a:stretch/>
        </p:blipFill>
        <p:spPr>
          <a:xfrm>
            <a:off x="6530110" y="4627864"/>
            <a:ext cx="2218758" cy="2150264"/>
          </a:xfrm>
          <a:prstGeom prst="rect">
            <a:avLst/>
          </a:prstGeom>
        </p:spPr>
      </p:pic>
      <p:sp>
        <p:nvSpPr>
          <p:cNvPr id="29" name="TextBox 28">
            <a:extLst>
              <a:ext uri="{FF2B5EF4-FFF2-40B4-BE49-F238E27FC236}">
                <a16:creationId xmlns:a16="http://schemas.microsoft.com/office/drawing/2014/main" id="{3E0796A7-54E8-E814-0358-C5C241B93FCF}"/>
              </a:ext>
            </a:extLst>
          </p:cNvPr>
          <p:cNvSpPr txBox="1"/>
          <p:nvPr/>
        </p:nvSpPr>
        <p:spPr>
          <a:xfrm>
            <a:off x="8231463" y="82193"/>
            <a:ext cx="3960537" cy="1015663"/>
          </a:xfrm>
          <a:prstGeom prst="rect">
            <a:avLst/>
          </a:prstGeom>
          <a:noFill/>
          <a:ln w="19050">
            <a:solidFill>
              <a:schemeClr val="bg1"/>
            </a:solidFill>
          </a:ln>
        </p:spPr>
        <p:txBody>
          <a:bodyPr wrap="square" rtlCol="0">
            <a:spAutoFit/>
          </a:bodyPr>
          <a:lstStyle/>
          <a:p>
            <a:pPr algn="ctr"/>
            <a:r>
              <a:rPr lang="en-GB" sz="2000" b="1" dirty="0"/>
              <a:t>At Uplands Junior L.E.A.D Academy, we do not tolerate any form of bullying!</a:t>
            </a:r>
          </a:p>
        </p:txBody>
      </p:sp>
      <p:pic>
        <p:nvPicPr>
          <p:cNvPr id="2" name="Picture 1">
            <a:extLst>
              <a:ext uri="{FF2B5EF4-FFF2-40B4-BE49-F238E27FC236}">
                <a16:creationId xmlns:a16="http://schemas.microsoft.com/office/drawing/2014/main" id="{D8C3F404-1E05-E57A-4034-CC531F70FAB2}"/>
              </a:ext>
            </a:extLst>
          </p:cNvPr>
          <p:cNvPicPr>
            <a:picLocks noChangeAspect="1"/>
          </p:cNvPicPr>
          <p:nvPr/>
        </p:nvPicPr>
        <p:blipFill>
          <a:blip r:embed="rId4"/>
          <a:srcRect l="43484" t="15638" r="1"/>
          <a:stretch/>
        </p:blipFill>
        <p:spPr>
          <a:xfrm>
            <a:off x="9280808" y="1097856"/>
            <a:ext cx="2181519" cy="1371127"/>
          </a:xfrm>
          <a:prstGeom prst="rect">
            <a:avLst/>
          </a:prstGeom>
        </p:spPr>
      </p:pic>
    </p:spTree>
    <p:extLst>
      <p:ext uri="{BB962C8B-B14F-4D97-AF65-F5344CB8AC3E}">
        <p14:creationId xmlns:p14="http://schemas.microsoft.com/office/powerpoint/2010/main" val="303197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EB968BD-E5DD-4A37-B658-6EB31731519D}"/>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Comic Sans MS" panose="030F0702030302020204" pitchFamily="66" charset="0"/>
            </a:endParaRPr>
          </a:p>
        </p:txBody>
      </p:sp>
      <p:sp>
        <p:nvSpPr>
          <p:cNvPr id="8" name="Rectangle 7">
            <a:extLst>
              <a:ext uri="{FF2B5EF4-FFF2-40B4-BE49-F238E27FC236}">
                <a16:creationId xmlns:a16="http://schemas.microsoft.com/office/drawing/2014/main" id="{6890AD98-0986-4E08-BC4F-E6284FC18B89}"/>
              </a:ext>
            </a:extLst>
          </p:cNvPr>
          <p:cNvSpPr/>
          <p:nvPr/>
        </p:nvSpPr>
        <p:spPr>
          <a:xfrm>
            <a:off x="3354326" y="1410558"/>
            <a:ext cx="5329069" cy="4739759"/>
          </a:xfrm>
          <a:prstGeom prst="rect">
            <a:avLst/>
          </a:prstGeom>
          <a:ln w="57150">
            <a:solidFill>
              <a:schemeClr val="accent1">
                <a:lumMod val="60000"/>
                <a:lumOff val="40000"/>
              </a:schemeClr>
            </a:solidFill>
          </a:ln>
        </p:spPr>
        <p:txBody>
          <a:bodyPr wrap="square">
            <a:spAutoFit/>
          </a:bodyPr>
          <a:lstStyle/>
          <a:p>
            <a:pPr algn="ctr">
              <a:spcAft>
                <a:spcPts val="0"/>
              </a:spcAft>
            </a:pPr>
            <a:r>
              <a:rPr lang="en-GB" b="1" u="sng" dirty="0">
                <a:latin typeface="Comic Sans MS" panose="030F0702030302020204" pitchFamily="66" charset="0"/>
                <a:ea typeface="Times New Roman" panose="02020603050405020304" pitchFamily="18" charset="0"/>
                <a:cs typeface="Times New Roman" panose="02020603050405020304" pitchFamily="18" charset="0"/>
              </a:rPr>
              <a:t>Our behaviour expectations</a:t>
            </a:r>
          </a:p>
          <a:p>
            <a:pPr algn="just">
              <a:spcAft>
                <a:spcPts val="0"/>
              </a:spcAft>
            </a:pPr>
            <a:endParaRPr lang="en-GB" sz="1600" dirty="0">
              <a:ea typeface="Times New Roman" panose="02020603050405020304" pitchFamily="18" charset="0"/>
              <a:cs typeface="Times New Roman" panose="02020603050405020304" pitchFamily="18" charset="0"/>
            </a:endParaRPr>
          </a:p>
          <a:p>
            <a:pPr>
              <a:spcAft>
                <a:spcPts val="0"/>
              </a:spcAft>
            </a:pPr>
            <a:r>
              <a:rPr lang="en-GB" b="1" u="sng" dirty="0">
                <a:effectLst/>
                <a:ea typeface="Times New Roman" panose="02020603050405020304" pitchFamily="18" charset="0"/>
                <a:cs typeface="Times New Roman" panose="02020603050405020304" pitchFamily="18" charset="0"/>
              </a:rPr>
              <a:t>School Rules:​</a:t>
            </a:r>
          </a:p>
          <a:p>
            <a:pPr marL="285750" indent="-285750">
              <a:spcAft>
                <a:spcPts val="0"/>
              </a:spcAft>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Be kind​</a:t>
            </a:r>
          </a:p>
          <a:p>
            <a:pPr marL="285750" indent="-285750">
              <a:spcAft>
                <a:spcPts val="0"/>
              </a:spcAft>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Do your best​</a:t>
            </a:r>
          </a:p>
          <a:p>
            <a:pPr marL="285750" indent="-285750">
              <a:spcAft>
                <a:spcPts val="0"/>
              </a:spcAft>
              <a:buFont typeface="Arial" panose="020B0604020202020204" pitchFamily="34" charset="0"/>
              <a:buChar char="•"/>
            </a:pPr>
            <a:r>
              <a:rPr lang="en-GB" dirty="0">
                <a:effectLst/>
                <a:ea typeface="Times New Roman" panose="02020603050405020304" pitchFamily="18" charset="0"/>
                <a:cs typeface="Times New Roman" panose="02020603050405020304" pitchFamily="18" charset="0"/>
              </a:rPr>
              <a:t>Hands and feet to yourself</a:t>
            </a:r>
          </a:p>
          <a:p>
            <a:pPr algn="just">
              <a:spcAft>
                <a:spcPts val="0"/>
              </a:spcAft>
            </a:pPr>
            <a:endParaRPr lang="en-GB" sz="1600" dirty="0">
              <a:ea typeface="Times New Roman" panose="02020603050405020304" pitchFamily="18" charset="0"/>
              <a:cs typeface="Times New Roman" panose="02020603050405020304" pitchFamily="18" charset="0"/>
            </a:endParaRPr>
          </a:p>
          <a:p>
            <a:pPr algn="just">
              <a:spcAft>
                <a:spcPts val="0"/>
              </a:spcAft>
            </a:pPr>
            <a:r>
              <a:rPr lang="en-GB" dirty="0">
                <a:effectLst/>
                <a:ea typeface="Times New Roman" panose="02020603050405020304" pitchFamily="18" charset="0"/>
                <a:cs typeface="Times New Roman" panose="02020603050405020304" pitchFamily="18" charset="0"/>
              </a:rPr>
              <a:t>In school, all children are expected to demonstrate respect, responsibility, and kindness towards others. This includes listening attentively to teachers, following classroom rules, and interacting positively with peers. </a:t>
            </a:r>
          </a:p>
          <a:p>
            <a:pPr algn="just">
              <a:spcAft>
                <a:spcPts val="0"/>
              </a:spcAft>
            </a:pPr>
            <a:r>
              <a:rPr lang="en-GB" dirty="0">
                <a:effectLst/>
                <a:ea typeface="Times New Roman" panose="02020603050405020304" pitchFamily="18" charset="0"/>
                <a:cs typeface="Times New Roman" panose="02020603050405020304" pitchFamily="18" charset="0"/>
              </a:rPr>
              <a:t>By maintaining a positive attitude and resolving conflicts peacefully, students contribute to a supportive and productive learning environment. These behaviours help ensure that everyone can focus on their education and grow in a safe and nurturing space.</a:t>
            </a:r>
          </a:p>
        </p:txBody>
      </p:sp>
      <p:sp>
        <p:nvSpPr>
          <p:cNvPr id="15" name="Rectangle 14"/>
          <p:cNvSpPr/>
          <p:nvPr/>
        </p:nvSpPr>
        <p:spPr>
          <a:xfrm>
            <a:off x="3024466" y="407437"/>
            <a:ext cx="6096000" cy="954107"/>
          </a:xfrm>
          <a:prstGeom prst="rect">
            <a:avLst/>
          </a:prstGeom>
        </p:spPr>
        <p:txBody>
          <a:bodyPr>
            <a:spAutoFit/>
          </a:bodyPr>
          <a:lstStyle/>
          <a:p>
            <a:pPr lvl="0" algn="ctr"/>
            <a:r>
              <a:rPr lang="en-GB" sz="2800" b="1" dirty="0">
                <a:solidFill>
                  <a:srgbClr val="4472C4">
                    <a:lumMod val="75000"/>
                  </a:srgbClr>
                </a:solidFill>
                <a:latin typeface="Comic Sans MS" panose="030F0702030302020204" pitchFamily="66" charset="0"/>
              </a:rPr>
              <a:t>Child Friendly </a:t>
            </a:r>
          </a:p>
          <a:p>
            <a:pPr lvl="0" algn="ctr"/>
            <a:r>
              <a:rPr lang="en-GB" sz="2800" b="1" dirty="0">
                <a:solidFill>
                  <a:schemeClr val="accent6"/>
                </a:solidFill>
                <a:latin typeface="Comic Sans MS" panose="030F0702030302020204" pitchFamily="66" charset="0"/>
              </a:rPr>
              <a:t>Behaviour Policy</a:t>
            </a:r>
          </a:p>
        </p:txBody>
      </p:sp>
      <p:pic>
        <p:nvPicPr>
          <p:cNvPr id="17" name="Picture 16"/>
          <p:cNvPicPr>
            <a:picLocks noChangeAspect="1"/>
          </p:cNvPicPr>
          <p:nvPr/>
        </p:nvPicPr>
        <p:blipFill>
          <a:blip r:embed="rId2"/>
          <a:stretch>
            <a:fillRect/>
          </a:stretch>
        </p:blipFill>
        <p:spPr>
          <a:xfrm>
            <a:off x="205722" y="178083"/>
            <a:ext cx="4124357" cy="1092954"/>
          </a:xfrm>
          <a:prstGeom prst="rect">
            <a:avLst/>
          </a:prstGeom>
        </p:spPr>
      </p:pic>
      <p:sp>
        <p:nvSpPr>
          <p:cNvPr id="13" name="Rectangle 12">
            <a:extLst>
              <a:ext uri="{FF2B5EF4-FFF2-40B4-BE49-F238E27FC236}">
                <a16:creationId xmlns:a16="http://schemas.microsoft.com/office/drawing/2014/main" id="{B3B14FD5-85B7-40F8-AFE0-6653C6DF438C}"/>
              </a:ext>
            </a:extLst>
          </p:cNvPr>
          <p:cNvSpPr/>
          <p:nvPr/>
        </p:nvSpPr>
        <p:spPr>
          <a:xfrm>
            <a:off x="184731" y="6262893"/>
            <a:ext cx="5591595" cy="389145"/>
          </a:xfrm>
          <a:prstGeom prst="rect">
            <a:avLst/>
          </a:prstGeom>
        </p:spPr>
        <p:txBody>
          <a:bodyPr wrap="none">
            <a:spAutoFit/>
          </a:bodyPr>
          <a:lstStyle/>
          <a:p>
            <a:pPr>
              <a:lnSpc>
                <a:spcPct val="115000"/>
              </a:lnSpc>
              <a:spcAft>
                <a:spcPts val="1000"/>
              </a:spcAft>
            </a:pPr>
            <a:r>
              <a:rPr lang="en-GB" b="1" dirty="0">
                <a:latin typeface="Comic Sans MS" panose="030F0702030302020204" pitchFamily="66" charset="0"/>
                <a:ea typeface="Calibri" panose="020F0502020204030204" pitchFamily="34" charset="0"/>
                <a:cs typeface="Times New Roman" panose="02020603050405020304" pitchFamily="18" charset="0"/>
              </a:rPr>
              <a:t>Updated by the School Council September 2024</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Scroll: Vertical 3">
            <a:extLst>
              <a:ext uri="{FF2B5EF4-FFF2-40B4-BE49-F238E27FC236}">
                <a16:creationId xmlns:a16="http://schemas.microsoft.com/office/drawing/2014/main" id="{2C0A08C8-46A5-D9CB-2DB6-02B565362090}"/>
              </a:ext>
            </a:extLst>
          </p:cNvPr>
          <p:cNvSpPr/>
          <p:nvPr/>
        </p:nvSpPr>
        <p:spPr>
          <a:xfrm>
            <a:off x="46024" y="1503046"/>
            <a:ext cx="3408376" cy="4509786"/>
          </a:xfrm>
          <a:prstGeom prst="verticalScroll">
            <a:avLst/>
          </a:prstGeom>
          <a:solidFill>
            <a:schemeClr val="accent1">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b="1" i="0" u="sng" strike="noStrike" kern="1200" cap="none" spc="0" normalizeH="0" baseline="0" noProof="0" dirty="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rPr>
              <a:t>Our Reward System</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We reward children for good behaviour in lots of ways:</a:t>
            </a:r>
          </a:p>
          <a:p>
            <a:pPr marL="342900" marR="0" lvl="0" indent="-342900" algn="l" defTabSz="914400" rtl="0" eaLnBrk="1" fontAlgn="auto" latinLnBrk="0" hangingPunct="1">
              <a:lnSpc>
                <a:spcPct val="200000"/>
              </a:lnSpc>
              <a:spcBef>
                <a:spcPts val="0"/>
              </a:spcBef>
              <a:spcAft>
                <a:spcPts val="0"/>
              </a:spcAft>
              <a:buClr>
                <a:srgbClr val="0070C0"/>
              </a:buClr>
              <a:buSzPts val="2200"/>
              <a:buFont typeface="Wingdings" panose="05000000000000000000" pitchFamily="2" charset="2"/>
              <a:buChar char="ü"/>
              <a:tabLst/>
              <a:defRPr/>
            </a:pPr>
            <a:r>
              <a:rPr kumimoji="0" lang="en-GB" sz="1400" i="0" u="none" strike="noStrike" kern="1200" cap="none" spc="0" normalizeH="0" baseline="0" noProof="0" dirty="0">
                <a:ln>
                  <a:noFill/>
                </a:ln>
                <a:solidFill>
                  <a:schemeClr val="tx1"/>
                </a:solidFill>
                <a:effectLst>
                  <a:outerShdw blurRad="38100" dist="19050" dir="2700000" algn="tl">
                    <a:prstClr val="black">
                      <a:alpha val="40000"/>
                    </a:prstClr>
                  </a:outerShdw>
                </a:effectLst>
                <a:uLnTx/>
                <a:uFillTx/>
                <a:ea typeface="Times New Roman" panose="02020603050405020304" pitchFamily="18" charset="0"/>
                <a:cs typeface="Arial" panose="020B0604020202020204" pitchFamily="34" charset="0"/>
              </a:rPr>
              <a:t>Star of the week certificates</a:t>
            </a:r>
            <a:endParaRPr kumimoji="0" lang="en-GB" sz="140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0"/>
              </a:spcAft>
              <a:buClr>
                <a:srgbClr val="0070C0"/>
              </a:buClr>
              <a:buSzPts val="2200"/>
              <a:buFont typeface="Wingdings" panose="05000000000000000000" pitchFamily="2" charset="2"/>
              <a:buChar char="ü"/>
              <a:tabLst/>
              <a:defRPr/>
            </a:pPr>
            <a:r>
              <a:rPr kumimoji="0" lang="en-GB" sz="1400" i="0" u="none" strike="noStrike" kern="1200" cap="none" spc="0" normalizeH="0" baseline="0" noProof="0" dirty="0">
                <a:ln>
                  <a:noFill/>
                </a:ln>
                <a:solidFill>
                  <a:schemeClr val="tx1"/>
                </a:solidFill>
                <a:effectLst>
                  <a:outerShdw blurRad="38100" dist="19050" dir="2700000" algn="tl">
                    <a:prstClr val="black">
                      <a:alpha val="40000"/>
                    </a:prstClr>
                  </a:outerShdw>
                </a:effectLst>
                <a:uLnTx/>
                <a:uFillTx/>
                <a:ea typeface="Times New Roman" panose="02020603050405020304" pitchFamily="18" charset="0"/>
                <a:cs typeface="Arial" panose="020B0604020202020204" pitchFamily="34" charset="0"/>
              </a:rPr>
              <a:t>Green dots</a:t>
            </a:r>
            <a:endParaRPr kumimoji="0" lang="en-GB" sz="140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0"/>
              </a:spcAft>
              <a:buClr>
                <a:srgbClr val="0070C0"/>
              </a:buClr>
              <a:buSzPts val="2200"/>
              <a:buFont typeface="Wingdings" panose="05000000000000000000" pitchFamily="2" charset="2"/>
              <a:buChar char="ü"/>
              <a:tabLst/>
              <a:defRPr/>
            </a:pPr>
            <a:r>
              <a:rPr kumimoji="0" lang="en-GB" sz="1400" i="0" u="none" strike="noStrike" kern="1200" cap="none" spc="0" normalizeH="0" baseline="0" noProof="0" dirty="0">
                <a:ln>
                  <a:noFill/>
                </a:ln>
                <a:solidFill>
                  <a:schemeClr val="tx1"/>
                </a:solidFill>
                <a:effectLst>
                  <a:outerShdw blurRad="38100" dist="19050" dir="2700000" algn="tl">
                    <a:prstClr val="black">
                      <a:alpha val="40000"/>
                    </a:prstClr>
                  </a:outerShdw>
                </a:effectLst>
                <a:uLnTx/>
                <a:uFillTx/>
                <a:ea typeface="Times New Roman" panose="02020603050405020304" pitchFamily="18" charset="0"/>
                <a:cs typeface="Arial" panose="020B0604020202020204" pitchFamily="34" charset="0"/>
              </a:rPr>
              <a:t>Book shop</a:t>
            </a:r>
          </a:p>
          <a:p>
            <a:pPr marL="342900" marR="0" lvl="0" indent="-342900" algn="l" defTabSz="914400" rtl="0" eaLnBrk="1" fontAlgn="auto" latinLnBrk="0" hangingPunct="1">
              <a:lnSpc>
                <a:spcPct val="200000"/>
              </a:lnSpc>
              <a:spcBef>
                <a:spcPts val="0"/>
              </a:spcBef>
              <a:spcAft>
                <a:spcPts val="0"/>
              </a:spcAft>
              <a:buClr>
                <a:srgbClr val="0070C0"/>
              </a:buClr>
              <a:buSzPts val="2200"/>
              <a:buFont typeface="Wingdings" panose="05000000000000000000" pitchFamily="2" charset="2"/>
              <a:buChar char="ü"/>
              <a:tabLst/>
              <a:defRPr/>
            </a:pPr>
            <a:r>
              <a:rPr kumimoji="0" lang="en-GB" sz="1400" i="0" u="none" strike="noStrike" kern="1200" cap="none" spc="0" normalizeH="0" baseline="0" noProof="0" dirty="0">
                <a:ln>
                  <a:noFill/>
                </a:ln>
                <a:solidFill>
                  <a:schemeClr val="tx1"/>
                </a:solidFill>
                <a:effectLst>
                  <a:outerShdw blurRad="38100" dist="19050" dir="2700000" algn="tl">
                    <a:prstClr val="black">
                      <a:alpha val="40000"/>
                    </a:prstClr>
                  </a:outerShdw>
                </a:effectLst>
                <a:uLnTx/>
                <a:uFillTx/>
                <a:ea typeface="Times New Roman" panose="02020603050405020304" pitchFamily="18" charset="0"/>
                <a:cs typeface="Arial" panose="020B0604020202020204" pitchFamily="34" charset="0"/>
              </a:rPr>
              <a:t>Praise certificates </a:t>
            </a:r>
          </a:p>
          <a:p>
            <a:pPr marL="342900" marR="0" lvl="0" indent="-342900" algn="l" defTabSz="914400" rtl="0" eaLnBrk="1" fontAlgn="auto" latinLnBrk="0" hangingPunct="1">
              <a:lnSpc>
                <a:spcPct val="200000"/>
              </a:lnSpc>
              <a:spcBef>
                <a:spcPts val="0"/>
              </a:spcBef>
              <a:spcAft>
                <a:spcPts val="0"/>
              </a:spcAft>
              <a:buClr>
                <a:srgbClr val="0070C0"/>
              </a:buClr>
              <a:buSzPts val="2200"/>
              <a:buFont typeface="Wingdings" panose="05000000000000000000" pitchFamily="2" charset="2"/>
              <a:buChar char="ü"/>
              <a:tabLst/>
              <a:defRPr/>
            </a:pPr>
            <a:r>
              <a:rPr kumimoji="0" lang="en-GB" sz="1400" i="0" u="none" strike="noStrike" kern="1200" cap="none" spc="0" normalizeH="0" baseline="0" noProof="0" dirty="0">
                <a:ln>
                  <a:noFill/>
                </a:ln>
                <a:solidFill>
                  <a:schemeClr val="tx1"/>
                </a:solidFill>
                <a:effectLst>
                  <a:outerShdw blurRad="38100" dist="19050" dir="2700000" algn="tl">
                    <a:prstClr val="black">
                      <a:alpha val="40000"/>
                    </a:prstClr>
                  </a:outerShdw>
                </a:effectLst>
                <a:uLnTx/>
                <a:uFillTx/>
                <a:ea typeface="Times New Roman" panose="02020603050405020304" pitchFamily="18" charset="0"/>
                <a:cs typeface="Arial" panose="020B0604020202020204" pitchFamily="34" charset="0"/>
              </a:rPr>
              <a:t>Recognition in class </a:t>
            </a:r>
          </a:p>
          <a:p>
            <a:pPr marL="342900" marR="0" lvl="0" indent="-342900" algn="l" defTabSz="914400" rtl="0" eaLnBrk="1" fontAlgn="auto" latinLnBrk="0" hangingPunct="1">
              <a:lnSpc>
                <a:spcPct val="200000"/>
              </a:lnSpc>
              <a:spcBef>
                <a:spcPts val="0"/>
              </a:spcBef>
              <a:spcAft>
                <a:spcPts val="0"/>
              </a:spcAft>
              <a:buClr>
                <a:srgbClr val="0070C0"/>
              </a:buClr>
              <a:buSzPts val="2200"/>
              <a:buFont typeface="Wingdings" panose="05000000000000000000" pitchFamily="2" charset="2"/>
              <a:buChar char="ü"/>
              <a:tabLst/>
              <a:defRPr/>
            </a:pPr>
            <a:r>
              <a:rPr lang="en-GB" sz="1400" dirty="0">
                <a:solidFill>
                  <a:schemeClr val="tx1"/>
                </a:solidFill>
                <a:effectLst>
                  <a:outerShdw blurRad="38100" dist="19050" dir="2700000" algn="tl">
                    <a:prstClr val="black">
                      <a:alpha val="40000"/>
                    </a:prstClr>
                  </a:outerShdw>
                </a:effectLst>
                <a:ea typeface="Times New Roman" panose="02020603050405020304" pitchFamily="18" charset="0"/>
                <a:cs typeface="Arial" panose="020B0604020202020204" pitchFamily="34" charset="0"/>
              </a:rPr>
              <a:t>Attendance medals</a:t>
            </a:r>
            <a:r>
              <a:rPr kumimoji="0" lang="en-GB" sz="1400" i="0" u="none" strike="noStrike" kern="1200" cap="none" spc="0" normalizeH="0" baseline="0" noProof="0" dirty="0">
                <a:ln>
                  <a:noFill/>
                </a:ln>
                <a:solidFill>
                  <a:schemeClr val="tx1"/>
                </a:solidFill>
                <a:effectLst>
                  <a:outerShdw blurRad="38100" dist="19050" dir="2700000" algn="tl">
                    <a:prstClr val="black">
                      <a:alpha val="40000"/>
                    </a:prstClr>
                  </a:outerShdw>
                </a:effectLst>
                <a:uLnTx/>
                <a:uFillTx/>
                <a:ea typeface="Times New Roman" panose="02020603050405020304" pitchFamily="18" charset="0"/>
                <a:cs typeface="Arial" panose="020B0604020202020204" pitchFamily="34" charset="0"/>
              </a:rPr>
              <a:t> </a:t>
            </a:r>
            <a:endParaRPr kumimoji="0" lang="en-GB" sz="1400" i="0" u="none" strike="noStrike" kern="120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endParaRPr>
          </a:p>
        </p:txBody>
      </p:sp>
      <p:sp>
        <p:nvSpPr>
          <p:cNvPr id="5" name="Star: 5 Points 4">
            <a:extLst>
              <a:ext uri="{FF2B5EF4-FFF2-40B4-BE49-F238E27FC236}">
                <a16:creationId xmlns:a16="http://schemas.microsoft.com/office/drawing/2014/main" id="{38E16CD6-1DE9-55B3-6399-6B926FE4BB87}"/>
              </a:ext>
            </a:extLst>
          </p:cNvPr>
          <p:cNvSpPr/>
          <p:nvPr/>
        </p:nvSpPr>
        <p:spPr>
          <a:xfrm>
            <a:off x="1979550" y="3637866"/>
            <a:ext cx="720598" cy="761656"/>
          </a:xfrm>
          <a:prstGeom prst="star5">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croll: Vertical 6">
            <a:extLst>
              <a:ext uri="{FF2B5EF4-FFF2-40B4-BE49-F238E27FC236}">
                <a16:creationId xmlns:a16="http://schemas.microsoft.com/office/drawing/2014/main" id="{6D8A5572-00EE-45C7-4CB3-EDB760310F43}"/>
              </a:ext>
            </a:extLst>
          </p:cNvPr>
          <p:cNvSpPr/>
          <p:nvPr/>
        </p:nvSpPr>
        <p:spPr>
          <a:xfrm flipH="1">
            <a:off x="8571345" y="1500392"/>
            <a:ext cx="3574631" cy="4762502"/>
          </a:xfrm>
          <a:prstGeom prst="verticalScroll">
            <a:avLst>
              <a:gd name="adj" fmla="val 12160"/>
            </a:avLst>
          </a:prstGeom>
          <a:solidFill>
            <a:schemeClr val="accent1">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uLnTx/>
                <a:uFillTx/>
                <a:latin typeface="Comic Sans MS" panose="030F0702030302020204" pitchFamily="66" charset="0"/>
                <a:ea typeface="Times New Roman" panose="02020603050405020304" pitchFamily="18" charset="0"/>
                <a:cs typeface="Times New Roman" panose="02020603050405020304" pitchFamily="18" charset="0"/>
              </a:rPr>
              <a:t>Our Consequence System</a:t>
            </a:r>
            <a:endParaRPr kumimoji="0" lang="en-GB" sz="1600" b="1" i="0" u="none" strike="noStrike" kern="1200" cap="none" spc="0" normalizeH="0" baseline="0" noProof="0" dirty="0">
              <a:ln>
                <a:noFill/>
              </a:ln>
              <a:solidFill>
                <a:prstClr val="black"/>
              </a:solidFill>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i="0" u="none" strike="noStrike" kern="1200" cap="none" spc="0" normalizeH="0" baseline="0" noProof="0" dirty="0">
                <a:ln>
                  <a:noFill/>
                </a:ln>
                <a:solidFill>
                  <a:prstClr val="black"/>
                </a:solidFill>
                <a:uLnTx/>
                <a:uFillTx/>
                <a:ea typeface="Times New Roman" panose="02020603050405020304" pitchFamily="18" charset="0"/>
                <a:cs typeface="Times New Roman" panose="02020603050405020304" pitchFamily="18" charset="0"/>
              </a:rPr>
              <a:t>If the school rules are not followed, there are consequences: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highlight>
                  <a:srgbClr val="FFFF00"/>
                </a:highlight>
                <a:uLnTx/>
                <a:uFillTx/>
                <a:latin typeface="Comic Sans MS" panose="030F0702030302020204" pitchFamily="66" charset="0"/>
                <a:ea typeface="Times New Roman" panose="02020603050405020304" pitchFamily="18" charset="0"/>
                <a:cs typeface="Times New Roman" panose="02020603050405020304" pitchFamily="18" charset="0"/>
              </a:rPr>
              <a:t>C1:</a:t>
            </a:r>
            <a:r>
              <a:rPr kumimoji="0" lang="en-GB" sz="1600" b="0" i="0" u="none" strike="noStrike" kern="1200" cap="none" spc="0" normalizeH="0" baseline="0" noProof="0" dirty="0">
                <a:ln>
                  <a:noFill/>
                </a:ln>
                <a:solidFill>
                  <a:schemeClr val="tx1"/>
                </a:solidFill>
                <a:highlight>
                  <a:srgbClr val="FFFF00"/>
                </a:highlight>
                <a:uLnTx/>
                <a:uFillTx/>
                <a:latin typeface="Comic Sans MS" panose="030F0702030302020204" pitchFamily="66" charset="0"/>
                <a:ea typeface="Times New Roman" panose="02020603050405020304" pitchFamily="18" charset="0"/>
                <a:cs typeface="Times New Roman" panose="02020603050405020304" pitchFamily="18" charset="0"/>
              </a:rPr>
              <a:t> </a:t>
            </a:r>
            <a:r>
              <a:rPr kumimoji="0" lang="en-GB" sz="1600" b="0" i="0" u="none" strike="noStrike" kern="1200" cap="none" spc="0" normalizeH="0" baseline="0" noProof="0" dirty="0">
                <a:ln>
                  <a:noFill/>
                </a:ln>
                <a:solidFill>
                  <a:schemeClr val="tx1"/>
                </a:solidFill>
                <a:uLnTx/>
                <a:uFillTx/>
                <a:latin typeface="Comic Sans MS" panose="030F0702030302020204" pitchFamily="66" charset="0"/>
                <a:ea typeface="Times New Roman" panose="02020603050405020304" pitchFamily="18" charset="0"/>
                <a:cs typeface="Times New Roman" panose="02020603050405020304" pitchFamily="18" charset="0"/>
              </a:rPr>
              <a:t> Recorded verbal warning.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highlight>
                  <a:srgbClr val="FFFF00"/>
                </a:highlight>
                <a:uLnTx/>
                <a:uFillTx/>
                <a:latin typeface="Comic Sans MS" panose="030F0702030302020204" pitchFamily="66" charset="0"/>
                <a:ea typeface="Times New Roman" panose="02020603050405020304" pitchFamily="18" charset="0"/>
                <a:cs typeface="Times New Roman" panose="02020603050405020304" pitchFamily="18" charset="0"/>
              </a:rPr>
              <a:t>C2: </a:t>
            </a:r>
            <a:r>
              <a:rPr kumimoji="0" lang="en-GB" sz="1600" b="0" i="0" u="none" strike="noStrike" kern="1200" cap="none" spc="0" normalizeH="0" baseline="0" noProof="0" dirty="0">
                <a:ln>
                  <a:noFill/>
                </a:ln>
                <a:solidFill>
                  <a:schemeClr val="tx1"/>
                </a:solidFill>
                <a:uLnTx/>
                <a:uFillTx/>
                <a:latin typeface="Comic Sans MS" panose="030F0702030302020204" pitchFamily="66" charset="0"/>
                <a:ea typeface="Times New Roman" panose="02020603050405020304" pitchFamily="18" charset="0"/>
                <a:cs typeface="Times New Roman" panose="02020603050405020304" pitchFamily="18" charset="0"/>
              </a:rPr>
              <a:t>2 minutes outside the class to speak to an adult.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highlight>
                  <a:srgbClr val="FFFF00"/>
                </a:highlight>
                <a:uLnTx/>
                <a:uFillTx/>
                <a:latin typeface="Comic Sans MS" panose="030F0702030302020204" pitchFamily="66" charset="0"/>
                <a:ea typeface="Times New Roman" panose="02020603050405020304" pitchFamily="18" charset="0"/>
                <a:cs typeface="Times New Roman" panose="02020603050405020304" pitchFamily="18" charset="0"/>
              </a:rPr>
              <a:t>C3</a:t>
            </a:r>
            <a:r>
              <a:rPr kumimoji="0" lang="en-GB" sz="1600" b="0" i="0" u="none" strike="noStrike" kern="1200" cap="none" spc="0" normalizeH="0" baseline="0" noProof="0" dirty="0">
                <a:ln>
                  <a:noFill/>
                </a:ln>
                <a:solidFill>
                  <a:schemeClr val="tx1"/>
                </a:solidFill>
                <a:highlight>
                  <a:srgbClr val="FFFF00"/>
                </a:highlight>
                <a:uLnTx/>
                <a:uFillTx/>
                <a:latin typeface="Comic Sans MS" panose="030F0702030302020204" pitchFamily="66" charset="0"/>
                <a:ea typeface="Times New Roman" panose="02020603050405020304" pitchFamily="18" charset="0"/>
                <a:cs typeface="Times New Roman" panose="02020603050405020304" pitchFamily="18" charset="0"/>
              </a:rPr>
              <a:t> : </a:t>
            </a:r>
            <a:r>
              <a:rPr kumimoji="0" lang="en-GB" sz="1600" b="0" i="0" u="none" strike="noStrike" kern="1200" cap="none" spc="0" normalizeH="0" baseline="0" noProof="0" dirty="0">
                <a:ln>
                  <a:noFill/>
                </a:ln>
                <a:solidFill>
                  <a:schemeClr val="tx1"/>
                </a:solidFill>
                <a:uLnTx/>
                <a:uFillTx/>
                <a:latin typeface="Comic Sans MS" panose="030F0702030302020204" pitchFamily="66" charset="0"/>
                <a:ea typeface="Times New Roman" panose="02020603050405020304" pitchFamily="18" charset="0"/>
                <a:cs typeface="Times New Roman" panose="02020603050405020304" pitchFamily="18" charset="0"/>
              </a:rPr>
              <a:t>Miss 10 minutes of playtime.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highlight>
                  <a:srgbClr val="FF0000"/>
                </a:highlight>
                <a:uLnTx/>
                <a:uFillTx/>
                <a:latin typeface="Comic Sans MS" panose="030F0702030302020204" pitchFamily="66" charset="0"/>
                <a:ea typeface="Times New Roman" panose="02020603050405020304" pitchFamily="18" charset="0"/>
                <a:cs typeface="Times New Roman" panose="02020603050405020304" pitchFamily="18" charset="0"/>
              </a:rPr>
              <a:t>C4 </a:t>
            </a:r>
            <a:r>
              <a:rPr kumimoji="0" lang="en-GB" sz="1600" b="0" i="0" u="none" strike="noStrike" kern="1200" cap="none" spc="0" normalizeH="0" baseline="0" noProof="0" dirty="0">
                <a:ln>
                  <a:noFill/>
                </a:ln>
                <a:solidFill>
                  <a:schemeClr val="tx1"/>
                </a:solidFill>
                <a:highlight>
                  <a:srgbClr val="FF0000"/>
                </a:highlight>
                <a:uLnTx/>
                <a:uFillTx/>
                <a:latin typeface="Comic Sans MS" panose="030F0702030302020204" pitchFamily="66" charset="0"/>
                <a:ea typeface="Times New Roman" panose="02020603050405020304" pitchFamily="18" charset="0"/>
                <a:cs typeface="Times New Roman" panose="02020603050405020304" pitchFamily="18" charset="0"/>
              </a:rPr>
              <a:t>: </a:t>
            </a:r>
            <a:r>
              <a:rPr kumimoji="0" lang="en-GB" sz="1600" b="0" i="0" u="none" strike="noStrike" kern="1200" cap="none" spc="0" normalizeH="0" baseline="0" noProof="0" dirty="0">
                <a:ln>
                  <a:noFill/>
                </a:ln>
                <a:solidFill>
                  <a:schemeClr val="tx1"/>
                </a:solidFill>
                <a:uLnTx/>
                <a:uFillTx/>
                <a:latin typeface="Comic Sans MS" panose="030F0702030302020204" pitchFamily="66" charset="0"/>
                <a:ea typeface="Times New Roman" panose="02020603050405020304" pitchFamily="18" charset="0"/>
                <a:cs typeface="Times New Roman" panose="02020603050405020304" pitchFamily="18" charset="0"/>
              </a:rPr>
              <a:t>Parents are called, lunchtime detention given.</a:t>
            </a:r>
            <a:endParaRPr lang="en-GB" sz="2400" dirty="0">
              <a:solidFill>
                <a:schemeClr val="tx1"/>
              </a:solidFill>
            </a:endParaRPr>
          </a:p>
        </p:txBody>
      </p:sp>
      <p:pic>
        <p:nvPicPr>
          <p:cNvPr id="10" name="Picture 9">
            <a:extLst>
              <a:ext uri="{FF2B5EF4-FFF2-40B4-BE49-F238E27FC236}">
                <a16:creationId xmlns:a16="http://schemas.microsoft.com/office/drawing/2014/main" id="{BE3509CE-A6E5-F742-A65F-E66D407BEF2A}"/>
              </a:ext>
            </a:extLst>
          </p:cNvPr>
          <p:cNvPicPr>
            <a:picLocks noChangeAspect="1"/>
          </p:cNvPicPr>
          <p:nvPr/>
        </p:nvPicPr>
        <p:blipFill>
          <a:blip r:embed="rId3"/>
          <a:stretch>
            <a:fillRect/>
          </a:stretch>
        </p:blipFill>
        <p:spPr>
          <a:xfrm>
            <a:off x="11102171" y="407437"/>
            <a:ext cx="1089829" cy="1062055"/>
          </a:xfrm>
          <a:prstGeom prst="rect">
            <a:avLst/>
          </a:prstGeom>
        </p:spPr>
      </p:pic>
      <p:pic>
        <p:nvPicPr>
          <p:cNvPr id="18" name="Picture 17">
            <a:extLst>
              <a:ext uri="{FF2B5EF4-FFF2-40B4-BE49-F238E27FC236}">
                <a16:creationId xmlns:a16="http://schemas.microsoft.com/office/drawing/2014/main" id="{8DBEDDA4-4015-ED05-E131-3784E9CE31EE}"/>
              </a:ext>
            </a:extLst>
          </p:cNvPr>
          <p:cNvPicPr>
            <a:picLocks noChangeAspect="1"/>
          </p:cNvPicPr>
          <p:nvPr/>
        </p:nvPicPr>
        <p:blipFill>
          <a:blip r:embed="rId4"/>
          <a:stretch>
            <a:fillRect/>
          </a:stretch>
        </p:blipFill>
        <p:spPr>
          <a:xfrm>
            <a:off x="9279943" y="43934"/>
            <a:ext cx="1662750" cy="1406909"/>
          </a:xfrm>
          <a:prstGeom prst="rect">
            <a:avLst/>
          </a:prstGeom>
        </p:spPr>
      </p:pic>
      <p:pic>
        <p:nvPicPr>
          <p:cNvPr id="22" name="Picture 21">
            <a:extLst>
              <a:ext uri="{FF2B5EF4-FFF2-40B4-BE49-F238E27FC236}">
                <a16:creationId xmlns:a16="http://schemas.microsoft.com/office/drawing/2014/main" id="{E0E9EBF6-3F9E-5079-CE1F-C1AD4B9FF644}"/>
              </a:ext>
            </a:extLst>
          </p:cNvPr>
          <p:cNvPicPr>
            <a:picLocks noChangeAspect="1"/>
          </p:cNvPicPr>
          <p:nvPr/>
        </p:nvPicPr>
        <p:blipFill>
          <a:blip r:embed="rId5"/>
          <a:stretch>
            <a:fillRect/>
          </a:stretch>
        </p:blipFill>
        <p:spPr>
          <a:xfrm>
            <a:off x="7262989" y="1361544"/>
            <a:ext cx="1462639" cy="2018442"/>
          </a:xfrm>
          <a:prstGeom prst="rect">
            <a:avLst/>
          </a:prstGeom>
        </p:spPr>
      </p:pic>
    </p:spTree>
    <p:extLst>
      <p:ext uri="{BB962C8B-B14F-4D97-AF65-F5344CB8AC3E}">
        <p14:creationId xmlns:p14="http://schemas.microsoft.com/office/powerpoint/2010/main" val="138421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0094" y="668351"/>
            <a:ext cx="6096000" cy="1077218"/>
          </a:xfrm>
          <a:prstGeom prst="rect">
            <a:avLst/>
          </a:prstGeom>
        </p:spPr>
        <p:txBody>
          <a:bodyPr>
            <a:spAutoFit/>
          </a:bodyPr>
          <a:lstStyle/>
          <a:p>
            <a:pPr lvl="0" algn="ctr"/>
            <a:r>
              <a:rPr lang="en-GB" sz="3200" b="1" dirty="0">
                <a:solidFill>
                  <a:srgbClr val="4472C4">
                    <a:lumMod val="75000"/>
                  </a:srgbClr>
                </a:solidFill>
                <a:latin typeface="Comic Sans MS" panose="030F0702030302020204" pitchFamily="66" charset="0"/>
              </a:rPr>
              <a:t>Child Friendly </a:t>
            </a:r>
          </a:p>
          <a:p>
            <a:pPr lvl="0" algn="ctr"/>
            <a:r>
              <a:rPr lang="en-GB" sz="3200" b="1" dirty="0">
                <a:solidFill>
                  <a:schemeClr val="accent6"/>
                </a:solidFill>
                <a:latin typeface="Comic Sans MS" panose="030F0702030302020204" pitchFamily="66" charset="0"/>
              </a:rPr>
              <a:t>Safeguarding Policy</a:t>
            </a:r>
          </a:p>
        </p:txBody>
      </p:sp>
      <p:pic>
        <p:nvPicPr>
          <p:cNvPr id="7" name="Picture 6"/>
          <p:cNvPicPr>
            <a:picLocks noChangeAspect="1"/>
          </p:cNvPicPr>
          <p:nvPr/>
        </p:nvPicPr>
        <p:blipFill>
          <a:blip r:embed="rId2"/>
          <a:stretch>
            <a:fillRect/>
          </a:stretch>
        </p:blipFill>
        <p:spPr>
          <a:xfrm>
            <a:off x="194209" y="129768"/>
            <a:ext cx="4064773" cy="1077165"/>
          </a:xfrm>
          <a:prstGeom prst="rect">
            <a:avLst/>
          </a:prstGeom>
        </p:spPr>
      </p:pic>
      <p:sp>
        <p:nvSpPr>
          <p:cNvPr id="9" name="Rectangle 8"/>
          <p:cNvSpPr/>
          <p:nvPr/>
        </p:nvSpPr>
        <p:spPr>
          <a:xfrm>
            <a:off x="5543435" y="3590804"/>
            <a:ext cx="2537262" cy="1982851"/>
          </a:xfrm>
          <a:prstGeom prst="rect">
            <a:avLst/>
          </a:prstGeom>
        </p:spPr>
        <p:txBody>
          <a:bodyPr wrap="square">
            <a:spAutoFit/>
          </a:bodyPr>
          <a:lstStyle/>
          <a:p>
            <a:pPr marR="499110">
              <a:lnSpc>
                <a:spcPct val="91000"/>
              </a:lnSpc>
              <a:spcAft>
                <a:spcPts val="0"/>
              </a:spcAft>
            </a:pPr>
            <a:r>
              <a:rPr lang="en-GB" sz="1500" u="sng" dirty="0" smtClean="0">
                <a:latin typeface="Comic Sans MS" panose="030F0702030302020204" pitchFamily="66" charset="0"/>
                <a:ea typeface="Times New Roman" panose="02020603050405020304" pitchFamily="18" charset="0"/>
              </a:rPr>
              <a:t>Speak to our </a:t>
            </a:r>
            <a:r>
              <a:rPr lang="en-GB" sz="1500" u="sng" dirty="0">
                <a:latin typeface="Comic Sans MS" panose="030F0702030302020204" pitchFamily="66" charset="0"/>
                <a:ea typeface="Times New Roman" panose="02020603050405020304" pitchFamily="18" charset="0"/>
              </a:rPr>
              <a:t>Safeguarding </a:t>
            </a:r>
            <a:r>
              <a:rPr lang="en-GB" sz="1500" u="sng" dirty="0" smtClean="0">
                <a:latin typeface="Comic Sans MS" panose="030F0702030302020204" pitchFamily="66" charset="0"/>
                <a:ea typeface="Times New Roman" panose="02020603050405020304" pitchFamily="18" charset="0"/>
              </a:rPr>
              <a:t>team:</a:t>
            </a:r>
            <a:endParaRPr lang="en-GB" sz="1500" u="sng" dirty="0">
              <a:latin typeface="Comic Sans MS" panose="030F0702030302020204" pitchFamily="66" charset="0"/>
              <a:ea typeface="Times New Roman" panose="02020603050405020304" pitchFamily="18" charset="0"/>
            </a:endParaRPr>
          </a:p>
          <a:p>
            <a:pPr marR="499110">
              <a:lnSpc>
                <a:spcPct val="91000"/>
              </a:lnSpc>
              <a:spcAft>
                <a:spcPts val="0"/>
              </a:spcAft>
            </a:pPr>
            <a:endParaRPr lang="en-GB" sz="1500" u="sng" dirty="0">
              <a:latin typeface="Comic Sans MS" panose="030F0702030302020204" pitchFamily="66" charset="0"/>
              <a:ea typeface="Times New Roman" panose="02020603050405020304" pitchFamily="18" charset="0"/>
            </a:endParaRPr>
          </a:p>
          <a:p>
            <a:pPr marL="285750" marR="499110" indent="-285750">
              <a:lnSpc>
                <a:spcPct val="91000"/>
              </a:lnSpc>
              <a:spcAft>
                <a:spcPts val="0"/>
              </a:spcAft>
              <a:buFont typeface="Arial" panose="020B0604020202020204" pitchFamily="34" charset="0"/>
              <a:buChar char="•"/>
            </a:pPr>
            <a:r>
              <a:rPr lang="en-GB" sz="1500" dirty="0">
                <a:latin typeface="Comic Sans MS" panose="030F0702030302020204" pitchFamily="66" charset="0"/>
                <a:ea typeface="Times New Roman" panose="02020603050405020304" pitchFamily="18" charset="0"/>
              </a:rPr>
              <a:t>Mrs Carlisle</a:t>
            </a:r>
          </a:p>
          <a:p>
            <a:pPr marL="285750" marR="499110" indent="-285750">
              <a:lnSpc>
                <a:spcPct val="91000"/>
              </a:lnSpc>
              <a:spcAft>
                <a:spcPts val="0"/>
              </a:spcAft>
              <a:buFont typeface="Arial" panose="020B0604020202020204" pitchFamily="34" charset="0"/>
              <a:buChar char="•"/>
            </a:pPr>
            <a:r>
              <a:rPr lang="en-GB" sz="1500" dirty="0">
                <a:latin typeface="Comic Sans MS" panose="030F0702030302020204" pitchFamily="66" charset="0"/>
                <a:ea typeface="Times New Roman" panose="02020603050405020304" pitchFamily="18" charset="0"/>
              </a:rPr>
              <a:t>Mr Buckley</a:t>
            </a:r>
          </a:p>
          <a:p>
            <a:pPr marL="285750" marR="499110" indent="-285750">
              <a:lnSpc>
                <a:spcPct val="91000"/>
              </a:lnSpc>
              <a:spcAft>
                <a:spcPts val="0"/>
              </a:spcAft>
              <a:buFont typeface="Arial" panose="020B0604020202020204" pitchFamily="34" charset="0"/>
              <a:buChar char="•"/>
            </a:pPr>
            <a:r>
              <a:rPr lang="en-GB" sz="1500" dirty="0">
                <a:latin typeface="Comic Sans MS" panose="030F0702030302020204" pitchFamily="66" charset="0"/>
                <a:ea typeface="Times New Roman" panose="02020603050405020304" pitchFamily="18" charset="0"/>
              </a:rPr>
              <a:t>Mr Deacon</a:t>
            </a:r>
          </a:p>
          <a:p>
            <a:pPr marL="285750" marR="499110" indent="-285750">
              <a:lnSpc>
                <a:spcPct val="91000"/>
              </a:lnSpc>
              <a:spcAft>
                <a:spcPts val="0"/>
              </a:spcAft>
              <a:buFont typeface="Arial" panose="020B0604020202020204" pitchFamily="34" charset="0"/>
              <a:buChar char="•"/>
            </a:pPr>
            <a:r>
              <a:rPr lang="en-GB" sz="1500" dirty="0">
                <a:latin typeface="Comic Sans MS" panose="030F0702030302020204" pitchFamily="66" charset="0"/>
                <a:ea typeface="Times New Roman" panose="02020603050405020304" pitchFamily="18" charset="0"/>
              </a:rPr>
              <a:t>Mrs Shaukat</a:t>
            </a:r>
          </a:p>
          <a:p>
            <a:pPr marL="285750" marR="499110" indent="-285750">
              <a:lnSpc>
                <a:spcPct val="91000"/>
              </a:lnSpc>
              <a:spcAft>
                <a:spcPts val="0"/>
              </a:spcAft>
              <a:buFont typeface="Arial" panose="020B0604020202020204" pitchFamily="34" charset="0"/>
              <a:buChar char="•"/>
            </a:pPr>
            <a:r>
              <a:rPr lang="en-GB" sz="1500" dirty="0">
                <a:latin typeface="Comic Sans MS" panose="030F0702030302020204" pitchFamily="66" charset="0"/>
                <a:ea typeface="Times New Roman" panose="02020603050405020304" pitchFamily="18" charset="0"/>
              </a:rPr>
              <a:t>Mr Walker</a:t>
            </a:r>
          </a:p>
          <a:p>
            <a:pPr marL="285750" marR="499110" indent="-285750">
              <a:lnSpc>
                <a:spcPct val="91000"/>
              </a:lnSpc>
              <a:spcAft>
                <a:spcPts val="0"/>
              </a:spcAft>
              <a:buFont typeface="Arial" panose="020B0604020202020204" pitchFamily="34" charset="0"/>
              <a:buChar char="•"/>
            </a:pPr>
            <a:r>
              <a:rPr lang="en-GB" sz="1500" dirty="0">
                <a:latin typeface="Comic Sans MS" panose="030F0702030302020204" pitchFamily="66" charset="0"/>
                <a:ea typeface="Times New Roman" panose="02020603050405020304" pitchFamily="18" charset="0"/>
              </a:rPr>
              <a:t>Mrs </a:t>
            </a:r>
            <a:r>
              <a:rPr lang="en-GB" sz="1500" dirty="0" smtClean="0">
                <a:latin typeface="Comic Sans MS" panose="030F0702030302020204" pitchFamily="66" charset="0"/>
                <a:ea typeface="Times New Roman" panose="02020603050405020304" pitchFamily="18" charset="0"/>
              </a:rPr>
              <a:t>Yusuf</a:t>
            </a:r>
            <a:endParaRPr lang="en-GB" sz="1500" dirty="0">
              <a:latin typeface="Comic Sans MS" panose="030F0702030302020204" pitchFamily="66" charset="0"/>
              <a:ea typeface="Times New Roman" panose="02020603050405020304" pitchFamily="18" charset="0"/>
            </a:endParaRPr>
          </a:p>
        </p:txBody>
      </p:sp>
      <p:sp>
        <p:nvSpPr>
          <p:cNvPr id="14" name="Rectangle 13">
            <a:extLst>
              <a:ext uri="{FF2B5EF4-FFF2-40B4-BE49-F238E27FC236}">
                <a16:creationId xmlns:a16="http://schemas.microsoft.com/office/drawing/2014/main" id="{B3B14FD5-85B7-40F8-AFE0-6653C6DF438C}"/>
              </a:ext>
            </a:extLst>
          </p:cNvPr>
          <p:cNvSpPr/>
          <p:nvPr/>
        </p:nvSpPr>
        <p:spPr>
          <a:xfrm>
            <a:off x="446925" y="6071548"/>
            <a:ext cx="5591595" cy="389145"/>
          </a:xfrm>
          <a:prstGeom prst="rect">
            <a:avLst/>
          </a:prstGeom>
        </p:spPr>
        <p:txBody>
          <a:bodyPr wrap="none">
            <a:spAutoFit/>
          </a:bodyPr>
          <a:lstStyle/>
          <a:p>
            <a:pPr>
              <a:lnSpc>
                <a:spcPct val="115000"/>
              </a:lnSpc>
              <a:spcAft>
                <a:spcPts val="1000"/>
              </a:spcAft>
            </a:pPr>
            <a:r>
              <a:rPr lang="en-GB" b="1" dirty="0">
                <a:latin typeface="Comic Sans MS" panose="030F0702030302020204" pitchFamily="66" charset="0"/>
                <a:ea typeface="Calibri" panose="020F0502020204030204" pitchFamily="34" charset="0"/>
                <a:cs typeface="Times New Roman" panose="02020603050405020304" pitchFamily="18" charset="0"/>
              </a:rPr>
              <a:t>Updated by the School Council September 2024</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TextBox 1"/>
          <p:cNvSpPr txBox="1"/>
          <p:nvPr/>
        </p:nvSpPr>
        <p:spPr>
          <a:xfrm>
            <a:off x="299692" y="3016672"/>
            <a:ext cx="5087617" cy="2585323"/>
          </a:xfrm>
          <a:prstGeom prst="rect">
            <a:avLst/>
          </a:prstGeom>
          <a:solidFill>
            <a:schemeClr val="accent1">
              <a:lumMod val="20000"/>
              <a:lumOff val="80000"/>
            </a:schemeClr>
          </a:solidFill>
          <a:ln w="38100">
            <a:solidFill>
              <a:schemeClr val="accent5"/>
            </a:solidFill>
          </a:ln>
        </p:spPr>
        <p:txBody>
          <a:bodyPr wrap="square" rtlCol="0">
            <a:spAutoFit/>
          </a:bodyPr>
          <a:lstStyle/>
          <a:p>
            <a:r>
              <a:rPr lang="en-GB" u="sng" dirty="0" smtClean="0"/>
              <a:t>How we protect children at Uplands</a:t>
            </a:r>
            <a:endParaRPr lang="en-GB" u="sng" dirty="0"/>
          </a:p>
          <a:p>
            <a:r>
              <a:rPr lang="en-GB" dirty="0"/>
              <a:t>At Uplands Junior L.E.A.D Academy, we pride ourselves in the commitment we have to ensuring children are safe at school as well as at home. All children, regardless of age, gender, ability, culture, race, language, religion or sexual identity are treated equally and have equal rights to </a:t>
            </a:r>
            <a:r>
              <a:rPr lang="en-GB" dirty="0" smtClean="0"/>
              <a:t>protection. Every staff member at school has a duty to ensure children are safe. </a:t>
            </a:r>
            <a:endParaRPr lang="en-GB" dirty="0"/>
          </a:p>
        </p:txBody>
      </p:sp>
      <p:sp>
        <p:nvSpPr>
          <p:cNvPr id="3" name="TextBox 2"/>
          <p:cNvSpPr txBox="1"/>
          <p:nvPr/>
        </p:nvSpPr>
        <p:spPr>
          <a:xfrm>
            <a:off x="299692" y="1870926"/>
            <a:ext cx="11556511" cy="923330"/>
          </a:xfrm>
          <a:prstGeom prst="rect">
            <a:avLst/>
          </a:prstGeom>
          <a:noFill/>
        </p:spPr>
        <p:txBody>
          <a:bodyPr wrap="square" rtlCol="0">
            <a:spAutoFit/>
          </a:bodyPr>
          <a:lstStyle/>
          <a:p>
            <a:pPr algn="ctr"/>
            <a:r>
              <a:rPr lang="en-GB" dirty="0"/>
              <a:t>As an academy we have a responsibility to provide a safe environment in which children can learn. </a:t>
            </a:r>
          </a:p>
          <a:p>
            <a:pPr algn="ctr"/>
            <a:r>
              <a:rPr lang="en-GB" dirty="0"/>
              <a:t>We will make every effort to identify children who may benefit from early help and put in place support as soon as a problem emerges at any point in a child’s life.  </a:t>
            </a:r>
          </a:p>
        </p:txBody>
      </p:sp>
      <p:sp>
        <p:nvSpPr>
          <p:cNvPr id="10" name="TextBox 9"/>
          <p:cNvSpPr txBox="1"/>
          <p:nvPr/>
        </p:nvSpPr>
        <p:spPr>
          <a:xfrm>
            <a:off x="5782797" y="2769274"/>
            <a:ext cx="5715934" cy="646331"/>
          </a:xfrm>
          <a:prstGeom prst="rect">
            <a:avLst/>
          </a:prstGeom>
          <a:solidFill>
            <a:schemeClr val="accent5">
              <a:lumMod val="20000"/>
              <a:lumOff val="80000"/>
            </a:schemeClr>
          </a:solidFill>
          <a:ln w="38100">
            <a:solidFill>
              <a:srgbClr val="92D050"/>
            </a:solidFill>
          </a:ln>
        </p:spPr>
        <p:txBody>
          <a:bodyPr wrap="square" rtlCol="0">
            <a:spAutoFit/>
          </a:bodyPr>
          <a:lstStyle/>
          <a:p>
            <a:r>
              <a:rPr lang="en-GB" dirty="0"/>
              <a:t>We think it is important for our children to know where to get help if they are worried or unhappy about something. </a:t>
            </a:r>
          </a:p>
        </p:txBody>
      </p:sp>
      <p:pic>
        <p:nvPicPr>
          <p:cNvPr id="11" name="Picture 10"/>
          <p:cNvPicPr>
            <a:picLocks noChangeAspect="1"/>
          </p:cNvPicPr>
          <p:nvPr/>
        </p:nvPicPr>
        <p:blipFill>
          <a:blip r:embed="rId3"/>
          <a:stretch>
            <a:fillRect/>
          </a:stretch>
        </p:blipFill>
        <p:spPr>
          <a:xfrm>
            <a:off x="8476109" y="4265396"/>
            <a:ext cx="2853152" cy="914079"/>
          </a:xfrm>
          <a:prstGeom prst="rect">
            <a:avLst/>
          </a:prstGeom>
        </p:spPr>
      </p:pic>
      <p:sp>
        <p:nvSpPr>
          <p:cNvPr id="12" name="TextBox 11"/>
          <p:cNvSpPr txBox="1"/>
          <p:nvPr/>
        </p:nvSpPr>
        <p:spPr>
          <a:xfrm>
            <a:off x="8225296" y="3590804"/>
            <a:ext cx="3518903" cy="584775"/>
          </a:xfrm>
          <a:prstGeom prst="rect">
            <a:avLst/>
          </a:prstGeom>
          <a:noFill/>
        </p:spPr>
        <p:txBody>
          <a:bodyPr wrap="square" rtlCol="0">
            <a:spAutoFit/>
          </a:bodyPr>
          <a:lstStyle/>
          <a:p>
            <a:r>
              <a:rPr lang="en-GB" sz="1600" dirty="0" smtClean="0"/>
              <a:t>Report a concern on the </a:t>
            </a:r>
            <a:r>
              <a:rPr lang="en-GB" sz="1600" dirty="0"/>
              <a:t>school website at </a:t>
            </a:r>
            <a:r>
              <a:rPr lang="en-GB" sz="1600" dirty="0">
                <a:hlinkClick r:id="rId4"/>
              </a:rPr>
              <a:t>https://www.uplandsacademy.co.uk</a:t>
            </a:r>
            <a:r>
              <a:rPr lang="en-GB" sz="1600" dirty="0" smtClean="0">
                <a:hlinkClick r:id="rId4"/>
              </a:rPr>
              <a:t>/</a:t>
            </a:r>
            <a:r>
              <a:rPr lang="en-GB" sz="1600" dirty="0" smtClean="0"/>
              <a:t> </a:t>
            </a:r>
            <a:endParaRPr lang="en-GB" sz="1600" dirty="0"/>
          </a:p>
        </p:txBody>
      </p:sp>
      <p:pic>
        <p:nvPicPr>
          <p:cNvPr id="13" name="Picture 12"/>
          <p:cNvPicPr>
            <a:picLocks noChangeAspect="1"/>
          </p:cNvPicPr>
          <p:nvPr/>
        </p:nvPicPr>
        <p:blipFill>
          <a:blip r:embed="rId5"/>
          <a:stretch>
            <a:fillRect/>
          </a:stretch>
        </p:blipFill>
        <p:spPr>
          <a:xfrm>
            <a:off x="7043980" y="5170018"/>
            <a:ext cx="1596326" cy="1523576"/>
          </a:xfrm>
          <a:prstGeom prst="rect">
            <a:avLst/>
          </a:prstGeom>
        </p:spPr>
      </p:pic>
      <p:sp>
        <p:nvSpPr>
          <p:cNvPr id="15" name="TextBox 14"/>
          <p:cNvSpPr txBox="1"/>
          <p:nvPr/>
        </p:nvSpPr>
        <p:spPr>
          <a:xfrm>
            <a:off x="8860388" y="5779160"/>
            <a:ext cx="2248718" cy="584775"/>
          </a:xfrm>
          <a:prstGeom prst="rect">
            <a:avLst/>
          </a:prstGeom>
          <a:solidFill>
            <a:schemeClr val="accent5">
              <a:lumMod val="20000"/>
              <a:lumOff val="80000"/>
            </a:schemeClr>
          </a:solidFill>
          <a:ln w="38100">
            <a:solidFill>
              <a:schemeClr val="accent6"/>
            </a:solidFill>
          </a:ln>
        </p:spPr>
        <p:txBody>
          <a:bodyPr wrap="square" rtlCol="0">
            <a:spAutoFit/>
          </a:bodyPr>
          <a:lstStyle/>
          <a:p>
            <a:r>
              <a:rPr lang="en-GB" sz="1600" dirty="0" smtClean="0"/>
              <a:t>A problem shared, is a problem halved. </a:t>
            </a:r>
            <a:endParaRPr lang="en-GB" sz="1600" dirty="0"/>
          </a:p>
        </p:txBody>
      </p:sp>
      <p:pic>
        <p:nvPicPr>
          <p:cNvPr id="19" name="Picture 18"/>
          <p:cNvPicPr>
            <a:picLocks noChangeAspect="1"/>
          </p:cNvPicPr>
          <p:nvPr/>
        </p:nvPicPr>
        <p:blipFill>
          <a:blip r:embed="rId6"/>
          <a:stretch>
            <a:fillRect/>
          </a:stretch>
        </p:blipFill>
        <p:spPr>
          <a:xfrm>
            <a:off x="8225296" y="445935"/>
            <a:ext cx="1257032" cy="1257032"/>
          </a:xfrm>
          <a:prstGeom prst="rect">
            <a:avLst/>
          </a:prstGeom>
        </p:spPr>
      </p:pic>
    </p:spTree>
    <p:extLst>
      <p:ext uri="{BB962C8B-B14F-4D97-AF65-F5344CB8AC3E}">
        <p14:creationId xmlns:p14="http://schemas.microsoft.com/office/powerpoint/2010/main" val="27708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2438</TotalTime>
  <Words>593</Words>
  <Application>Microsoft Office PowerPoint</Application>
  <PresentationFormat>Widescreen</PresentationFormat>
  <Paragraphs>76</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Calibri Light</vt:lpstr>
      <vt:lpstr>Comic Sans MS</vt:lpstr>
      <vt:lpstr>Symbol</vt:lpstr>
      <vt:lpstr>Times New Roman</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Pearson</dc:creator>
  <cp:lastModifiedBy>Razeena Yusuf</cp:lastModifiedBy>
  <cp:revision>65</cp:revision>
  <cp:lastPrinted>2022-04-07T11:42:42Z</cp:lastPrinted>
  <dcterms:created xsi:type="dcterms:W3CDTF">2020-09-22T15:51:01Z</dcterms:created>
  <dcterms:modified xsi:type="dcterms:W3CDTF">2024-10-29T09:29:36Z</dcterms:modified>
</cp:coreProperties>
</file>